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61" r:id="rId4"/>
  </p:sldMasterIdLst>
  <p:notesMasterIdLst>
    <p:notesMasterId r:id="rId13"/>
  </p:notesMasterIdLst>
  <p:handoutMasterIdLst>
    <p:handoutMasterId r:id="rId14"/>
  </p:handoutMasterIdLst>
  <p:sldIdLst>
    <p:sldId id="279" r:id="rId5"/>
    <p:sldId id="1348" r:id="rId6"/>
    <p:sldId id="266" r:id="rId7"/>
    <p:sldId id="1347" r:id="rId8"/>
    <p:sldId id="272" r:id="rId9"/>
    <p:sldId id="276" r:id="rId10"/>
    <p:sldId id="284" r:id="rId11"/>
    <p:sldId id="273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640E9"/>
    <a:srgbClr val="62A709"/>
    <a:srgbClr val="000000"/>
    <a:srgbClr val="00B050"/>
    <a:srgbClr val="FDD700"/>
    <a:srgbClr val="9933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C0E9B4-8B31-4138-88F3-E599A8B8461F}" v="4" dt="2020-03-09T13:06:45.8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8" autoAdjust="0"/>
    <p:restoredTop sz="94434" autoAdjust="0"/>
  </p:normalViewPr>
  <p:slideViewPr>
    <p:cSldViewPr snapToGrid="0">
      <p:cViewPr varScale="1">
        <p:scale>
          <a:sx n="76" d="100"/>
          <a:sy n="76" d="100"/>
        </p:scale>
        <p:origin x="546" y="84"/>
      </p:cViewPr>
      <p:guideLst>
        <p:guide orient="horz" pos="2704"/>
        <p:guide pos="3840"/>
      </p:guideLst>
    </p:cSldViewPr>
  </p:slideViewPr>
  <p:outlineViewPr>
    <p:cViewPr>
      <p:scale>
        <a:sx n="33" d="100"/>
        <a:sy n="33" d="100"/>
      </p:scale>
      <p:origin x="0" y="-1579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eskoňová Monika" userId="41547dd2-fca3-4fb8-b042-7206c27f1f03" providerId="ADAL" clId="{B2C0E9B4-8B31-4138-88F3-E599A8B8461F}"/>
    <pc:docChg chg="custSel delSld modSld">
      <pc:chgData name="Treskoňová Monika" userId="41547dd2-fca3-4fb8-b042-7206c27f1f03" providerId="ADAL" clId="{B2C0E9B4-8B31-4138-88F3-E599A8B8461F}" dt="2020-03-09T13:13:14.326" v="6" actId="2696"/>
      <pc:docMkLst>
        <pc:docMk/>
      </pc:docMkLst>
      <pc:sldChg chg="delSp modSp del mod">
        <pc:chgData name="Treskoňová Monika" userId="41547dd2-fca3-4fb8-b042-7206c27f1f03" providerId="ADAL" clId="{B2C0E9B4-8B31-4138-88F3-E599A8B8461F}" dt="2020-03-09T13:13:14.326" v="6" actId="2696"/>
        <pc:sldMkLst>
          <pc:docMk/>
          <pc:sldMk cId="288200505" sldId="1346"/>
        </pc:sldMkLst>
        <pc:graphicFrameChg chg="del modGraphic">
          <ac:chgData name="Treskoňová Monika" userId="41547dd2-fca3-4fb8-b042-7206c27f1f03" providerId="ADAL" clId="{B2C0E9B4-8B31-4138-88F3-E599A8B8461F}" dt="2020-03-09T13:08:22.269" v="5" actId="478"/>
          <ac:graphicFrameMkLst>
            <pc:docMk/>
            <pc:sldMk cId="288200505" sldId="1346"/>
            <ac:graphicFrameMk id="11" creationId="{F363B025-DBEA-42BE-A414-64314DBCD64C}"/>
          </ac:graphicFrameMkLst>
        </pc:graphicFrameChg>
        <pc:picChg chg="del">
          <ac:chgData name="Treskoňová Monika" userId="41547dd2-fca3-4fb8-b042-7206c27f1f03" providerId="ADAL" clId="{B2C0E9B4-8B31-4138-88F3-E599A8B8461F}" dt="2020-03-09T13:06:42.341" v="3"/>
          <ac:picMkLst>
            <pc:docMk/>
            <pc:sldMk cId="288200505" sldId="1346"/>
            <ac:picMk id="5" creationId="{2F43A808-F35D-4ED2-926E-9A11D3A8FBE1}"/>
          </ac:picMkLst>
        </pc:picChg>
        <pc:picChg chg="del">
          <ac:chgData name="Treskoňová Monika" userId="41547dd2-fca3-4fb8-b042-7206c27f1f03" providerId="ADAL" clId="{B2C0E9B4-8B31-4138-88F3-E599A8B8461F}" dt="2020-03-09T13:06:33.987" v="2"/>
          <ac:picMkLst>
            <pc:docMk/>
            <pc:sldMk cId="288200505" sldId="1346"/>
            <ac:picMk id="7" creationId="{D9D205EC-7DB5-42C7-B3F6-E62DCD1D7ED2}"/>
          </ac:picMkLst>
        </pc:picChg>
        <pc:picChg chg="del">
          <ac:chgData name="Treskoňová Monika" userId="41547dd2-fca3-4fb8-b042-7206c27f1f03" providerId="ADAL" clId="{B2C0E9B4-8B31-4138-88F3-E599A8B8461F}" dt="2020-03-09T13:06:45.831" v="4"/>
          <ac:picMkLst>
            <pc:docMk/>
            <pc:sldMk cId="288200505" sldId="1346"/>
            <ac:picMk id="9" creationId="{C8A4EC26-077A-48A6-8DD9-6F7C6B9F3FAB}"/>
          </ac:picMkLst>
        </pc:picChg>
        <pc:picChg chg="del">
          <ac:chgData name="Treskoňová Monika" userId="41547dd2-fca3-4fb8-b042-7206c27f1f03" providerId="ADAL" clId="{B2C0E9B4-8B31-4138-88F3-E599A8B8461F}" dt="2020-03-09T13:06:30.995" v="1"/>
          <ac:picMkLst>
            <pc:docMk/>
            <pc:sldMk cId="288200505" sldId="1346"/>
            <ac:picMk id="27" creationId="{6B7CB0B4-B9CC-40EF-994B-702292128A5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E8A296-16CF-428C-A5FC-7563338536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E67930-3AC9-4591-8F14-0EA9138B5F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04A82-AA3C-475E-AEC6-8055EDAC24B1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B8D3D8-2DF9-480A-9CBC-DE9D194B59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03AF99-57B9-4609-B758-C185221C38D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217B4-0719-4008-97F9-250FBE0C09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788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D5907-5285-4D93-9C2A-3CDDD8BB159B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E725E-D965-46E3-A3F9-1FA724D54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42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EAEF93F9-1898-405E-9D6D-3D7427CBEE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0"/>
            <a:ext cx="12188952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840083" y="2753293"/>
            <a:ext cx="5132717" cy="1741069"/>
          </a:xfrm>
        </p:spPr>
        <p:txBody>
          <a:bodyPr anchor="t">
            <a:normAutofit/>
          </a:bodyPr>
          <a:lstStyle>
            <a:lvl1pPr algn="l">
              <a:defRPr sz="4800" b="0">
                <a:solidFill>
                  <a:schemeClr val="bg1"/>
                </a:solidFill>
                <a:latin typeface="HelveticaNeue MediumCond" pitchFamily="34" charset="0"/>
              </a:defRPr>
            </a:lvl1pPr>
          </a:lstStyle>
          <a:p>
            <a:endParaRPr lang="cs-CZ" dirty="0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1E25AD86-E882-4767-A4A0-BC6EE9D3EEC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180" y="1482275"/>
            <a:ext cx="3849632" cy="127101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5DBD46DF-37F6-46E2-9DE6-CC0D7F916B3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11" y="5968597"/>
            <a:ext cx="1145607" cy="5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282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ABA0E6F-881D-470A-BBBE-9C218457BE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" y="0"/>
            <a:ext cx="12188952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0" y="1709739"/>
            <a:ext cx="5251450" cy="1719262"/>
          </a:xfrm>
        </p:spPr>
        <p:txBody>
          <a:bodyPr anchor="t">
            <a:normAutofit/>
          </a:bodyPr>
          <a:lstStyle>
            <a:lvl1pPr>
              <a:defRPr sz="4800">
                <a:solidFill>
                  <a:schemeClr val="bg1"/>
                </a:solidFill>
                <a:latin typeface="HelveticaNeue MediumCond" pitchFamily="34" charset="0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114285" y="3629716"/>
            <a:ext cx="5251450" cy="224222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HelveticaNeue MediumCond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09DE9-8119-4DF9-B819-89AD912E20A1}" type="slidenum">
              <a:rPr lang="cs-CZ" smtClean="0"/>
              <a:t>‹#›</a:t>
            </a:fld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BBFB430-0277-46FE-ACB9-490832D234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11" y="5968597"/>
            <a:ext cx="1145607" cy="5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49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ABA0E6F-881D-470A-BBBE-9C218457BE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48" y="0"/>
            <a:ext cx="12188952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550" y="1643692"/>
            <a:ext cx="5251450" cy="1719262"/>
          </a:xfrm>
        </p:spPr>
        <p:txBody>
          <a:bodyPr anchor="t">
            <a:normAutofit/>
          </a:bodyPr>
          <a:lstStyle>
            <a:lvl1pPr algn="r">
              <a:defRPr sz="480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44550" y="3575859"/>
            <a:ext cx="5251450" cy="2242222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09DE9-8119-4DF9-B819-89AD912E20A1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3E3CFCE-72C5-4F0D-8147-52BC71B445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11" y="5968597"/>
            <a:ext cx="1145607" cy="5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337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09DE9-8119-4DF9-B819-89AD912E20A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nadpis 1">
            <a:extLst>
              <a:ext uri="{FF2B5EF4-FFF2-40B4-BE49-F238E27FC236}">
                <a16:creationId xmlns:a16="http://schemas.microsoft.com/office/drawing/2014/main" id="{90802124-6EAB-4DB8-B871-89223DEE1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04" y="-2"/>
            <a:ext cx="7341079" cy="7330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03468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209DE9-8119-4DF9-B819-89AD912E20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20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C8224359-0059-4A15-93AA-F967FB25BF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BB7BDFC-2D91-4C5F-AFEC-281C4631AA3C}"/>
              </a:ext>
            </a:extLst>
          </p:cNvPr>
          <p:cNvSpPr txBox="1"/>
          <p:nvPr userDrawn="1"/>
        </p:nvSpPr>
        <p:spPr>
          <a:xfrm>
            <a:off x="5518030" y="856491"/>
            <a:ext cx="470427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4000" b="1" dirty="0">
                <a:solidFill>
                  <a:schemeClr val="bg1"/>
                </a:solidFill>
              </a:rPr>
              <a:t>DISCOVER </a:t>
            </a:r>
            <a:r>
              <a:rPr lang="cs-CZ" sz="4000" b="1" dirty="0">
                <a:solidFill>
                  <a:srgbClr val="00B0F0"/>
                </a:solidFill>
              </a:rPr>
              <a:t>MORE</a:t>
            </a:r>
            <a:endParaRPr lang="en-US" sz="4000" b="1" dirty="0">
              <a:solidFill>
                <a:srgbClr val="00B0F0"/>
              </a:solidFill>
            </a:endParaRP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1876BD64-8E1B-4C8B-9293-3BAE68567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9739"/>
            <a:ext cx="5251450" cy="1719262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2" name="Zástupný symbol pro text 2">
            <a:extLst>
              <a:ext uri="{FF2B5EF4-FFF2-40B4-BE49-F238E27FC236}">
                <a16:creationId xmlns:a16="http://schemas.microsoft.com/office/drawing/2014/main" id="{5C4C0094-922F-46C4-9B67-8587D249E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4285" y="3629716"/>
            <a:ext cx="5251450" cy="224222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C8937BA-0866-41F7-80EA-735E471398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11" y="5968597"/>
            <a:ext cx="1145607" cy="5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61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C8224359-0059-4A15-93AA-F967FB25BF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1876BD64-8E1B-4C8B-9293-3BAE68567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9739"/>
            <a:ext cx="5251450" cy="1719262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2" name="Zástupný symbol pro text 2">
            <a:extLst>
              <a:ext uri="{FF2B5EF4-FFF2-40B4-BE49-F238E27FC236}">
                <a16:creationId xmlns:a16="http://schemas.microsoft.com/office/drawing/2014/main" id="{5C4C0094-922F-46C4-9B67-8587D249E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4285" y="3629716"/>
            <a:ext cx="5251450" cy="224222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8A24F35-6E53-4DEF-BCEB-1A806D6DDC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111" y="5968597"/>
            <a:ext cx="1145607" cy="5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79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>
            <a:extLst>
              <a:ext uri="{FF2B5EF4-FFF2-40B4-BE49-F238E27FC236}">
                <a16:creationId xmlns:a16="http://schemas.microsoft.com/office/drawing/2014/main" id="{A1BFAC05-6203-4C63-98C3-5E79323FAFF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34"/>
          <a:stretch/>
        </p:blipFill>
        <p:spPr>
          <a:xfrm>
            <a:off x="0" y="1"/>
            <a:ext cx="10481094" cy="80587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6557F10-F64E-459E-8449-9B69FAB24070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1821" y="1253331"/>
            <a:ext cx="10825432" cy="4607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325818" y="6176963"/>
            <a:ext cx="458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09DE9-8119-4DF9-B819-89AD912E20A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2613804" y="-2"/>
            <a:ext cx="7341079" cy="7330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911879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HelveticaNeue MediumCond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Neue MediumCond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Neue MediumCond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Neue MediumCond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 MediumCond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Neue MediumCond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emf"/><Relationship Id="rId18" Type="http://schemas.openxmlformats.org/officeDocument/2006/relationships/image" Target="../media/image23.emf"/><Relationship Id="rId3" Type="http://schemas.openxmlformats.org/officeDocument/2006/relationships/image" Target="../media/image8.jpeg"/><Relationship Id="rId7" Type="http://schemas.openxmlformats.org/officeDocument/2006/relationships/image" Target="../media/image12.emf"/><Relationship Id="rId12" Type="http://schemas.openxmlformats.org/officeDocument/2006/relationships/image" Target="../media/image17.jpeg"/><Relationship Id="rId17" Type="http://schemas.openxmlformats.org/officeDocument/2006/relationships/image" Target="../media/image22.emf"/><Relationship Id="rId2" Type="http://schemas.openxmlformats.org/officeDocument/2006/relationships/image" Target="../media/image7.jpeg"/><Relationship Id="rId16" Type="http://schemas.openxmlformats.org/officeDocument/2006/relationships/image" Target="../media/image21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11" Type="http://schemas.openxmlformats.org/officeDocument/2006/relationships/image" Target="../media/image16.png"/><Relationship Id="rId5" Type="http://schemas.openxmlformats.org/officeDocument/2006/relationships/image" Target="../media/image10.emf"/><Relationship Id="rId15" Type="http://schemas.openxmlformats.org/officeDocument/2006/relationships/image" Target="../media/image20.emf"/><Relationship Id="rId10" Type="http://schemas.openxmlformats.org/officeDocument/2006/relationships/image" Target="../media/image15.png"/><Relationship Id="rId19" Type="http://schemas.openxmlformats.org/officeDocument/2006/relationships/image" Target="../media/image24.emf"/><Relationship Id="rId4" Type="http://schemas.openxmlformats.org/officeDocument/2006/relationships/image" Target="../media/image9.emf"/><Relationship Id="rId9" Type="http://schemas.openxmlformats.org/officeDocument/2006/relationships/image" Target="../media/image14.png"/><Relationship Id="rId14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12" Type="http://schemas.openxmlformats.org/officeDocument/2006/relationships/image" Target="../media/image35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g"/><Relationship Id="rId11" Type="http://schemas.openxmlformats.org/officeDocument/2006/relationships/image" Target="../media/image34.jpeg"/><Relationship Id="rId5" Type="http://schemas.openxmlformats.org/officeDocument/2006/relationships/image" Target="../media/image28.jpg"/><Relationship Id="rId10" Type="http://schemas.openxmlformats.org/officeDocument/2006/relationships/image" Target="../media/image33.jpeg"/><Relationship Id="rId4" Type="http://schemas.openxmlformats.org/officeDocument/2006/relationships/image" Target="../media/image27.jpg"/><Relationship Id="rId9" Type="http://schemas.openxmlformats.org/officeDocument/2006/relationships/image" Target="../media/image3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7" Type="http://schemas.openxmlformats.org/officeDocument/2006/relationships/image" Target="../media/image41.jpg"/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jpg"/><Relationship Id="rId5" Type="http://schemas.openxmlformats.org/officeDocument/2006/relationships/image" Target="../media/image39.tmp"/><Relationship Id="rId4" Type="http://schemas.openxmlformats.org/officeDocument/2006/relationships/image" Target="../media/image3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mp"/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3.jpeg"/><Relationship Id="rId7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image" Target="../media/image7.jpeg"/><Relationship Id="rId4" Type="http://schemas.openxmlformats.org/officeDocument/2006/relationships/image" Target="../media/image44.jpeg"/><Relationship Id="rId9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09B329-B6FC-49DC-84E9-2AC987C482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72101" y="2753293"/>
            <a:ext cx="6666102" cy="2275907"/>
          </a:xfrm>
        </p:spPr>
        <p:txBody>
          <a:bodyPr>
            <a:normAutofit fontScale="90000"/>
          </a:bodyPr>
          <a:lstStyle/>
          <a:p>
            <a:r>
              <a:rPr lang="sk-SK" dirty="0"/>
              <a:t>Predstavenie CHR35</a:t>
            </a:r>
            <a:br>
              <a:rPr lang="sk-SK" dirty="0"/>
            </a:br>
            <a:br>
              <a:rPr lang="sk-SK" dirty="0"/>
            </a:br>
            <a:r>
              <a:rPr lang="sk-SK" sz="4000" b="1" i="1" dirty="0"/>
              <a:t>Vysoko-svietivá multifunkčná </a:t>
            </a:r>
            <a:r>
              <a:rPr lang="sk-SK" sz="4000" b="1" i="1" dirty="0" err="1"/>
              <a:t>čelovka</a:t>
            </a:r>
            <a:r>
              <a:rPr lang="sk-SK" sz="4000" b="1" i="1" dirty="0"/>
              <a:t> / svietidlo</a:t>
            </a:r>
            <a:br>
              <a:rPr lang="en-US" dirty="0"/>
            </a:br>
            <a:endParaRPr lang="en-US" dirty="0">
              <a:latin typeface="Helvetica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132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92D7CF-B881-4A4B-B562-C7534228C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4300" b="1" dirty="0">
                <a:solidFill>
                  <a:srgbClr val="009EE3"/>
                </a:solidFill>
              </a:rPr>
              <a:t>V ŽIVOTE </a:t>
            </a:r>
            <a:r>
              <a:rPr lang="sk-SK" sz="4300" b="1" dirty="0"/>
              <a:t>STOJÍ ZA TO </a:t>
            </a:r>
            <a:r>
              <a:rPr lang="sk-SK" sz="4300" b="1" dirty="0">
                <a:solidFill>
                  <a:srgbClr val="009EE3"/>
                </a:solidFill>
              </a:rPr>
              <a:t>OBJAVOVAŤ!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8BD10ACB-C58B-4885-BB2D-6E061319F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4285" y="3148642"/>
            <a:ext cx="5251450" cy="272329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sk-SK" sz="1800" kern="1400" dirty="0"/>
              <a:t>Už ste si niekedy za hlbokej noci vyrazili do prírody len s vreckovým svietidlom? To znie „</a:t>
            </a:r>
            <a:r>
              <a:rPr lang="sk-SK" sz="1800" kern="1400" dirty="0" err="1">
                <a:solidFill>
                  <a:srgbClr val="009EE3"/>
                </a:solidFill>
              </a:rPr>
              <a:t>cool</a:t>
            </a:r>
            <a:r>
              <a:rPr lang="sk-SK" sz="1800" kern="1400" dirty="0"/>
              <a:t>“, ale zároveň strašidelne ... V takej chvíli začne človeku pracovať fantázia na plné obrátky, preto v každom tieni vidí výjavy, ktoré by ho za bieleho dňa nechali pokojným. Nedovoľte šeru ani absolútnej tme znepríjemňovať vám život. GP ručné svietidlá a </a:t>
            </a:r>
            <a:r>
              <a:rPr lang="sk-SK" sz="1800" kern="1400" dirty="0" err="1"/>
              <a:t>čelovky</a:t>
            </a:r>
            <a:r>
              <a:rPr lang="sk-SK" sz="1800" kern="1400" dirty="0"/>
              <a:t> vám umožnia jednoduchšie a bezpečnejšie  </a:t>
            </a:r>
            <a:r>
              <a:rPr lang="sk-SK" sz="1800" kern="1400" dirty="0">
                <a:solidFill>
                  <a:srgbClr val="009EE3"/>
                </a:solidFill>
              </a:rPr>
              <a:t>objavy </a:t>
            </a:r>
            <a:r>
              <a:rPr lang="sk-SK" sz="1800" kern="1400" dirty="0"/>
              <a:t>po zotmení.   </a:t>
            </a:r>
          </a:p>
        </p:txBody>
      </p:sp>
    </p:spTree>
    <p:extLst>
      <p:ext uri="{BB962C8B-B14F-4D97-AF65-F5344CB8AC3E}">
        <p14:creationId xmlns:p14="http://schemas.microsoft.com/office/powerpoint/2010/main" val="3866370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5D49769-C621-46E4-B2F3-20F54DC8F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04" y="-2"/>
            <a:ext cx="7341079" cy="733067"/>
          </a:xfrm>
        </p:spPr>
        <p:txBody>
          <a:bodyPr anchor="b"/>
          <a:lstStyle/>
          <a:p>
            <a:r>
              <a:rPr lang="sk-SK" dirty="0"/>
              <a:t>Hlavné benefity </a:t>
            </a:r>
            <a:r>
              <a:rPr lang="cs-CZ" dirty="0"/>
              <a:t>CHR35</a:t>
            </a:r>
            <a:endParaRPr lang="en-US" dirty="0"/>
          </a:p>
        </p:txBody>
      </p:sp>
      <p:sp>
        <p:nvSpPr>
          <p:cNvPr id="12" name="Zástupný symbol pro text 2">
            <a:extLst>
              <a:ext uri="{FF2B5EF4-FFF2-40B4-BE49-F238E27FC236}">
                <a16:creationId xmlns:a16="http://schemas.microsoft.com/office/drawing/2014/main" id="{D7F5EFC5-56BE-4681-8F79-12123635738B}"/>
              </a:ext>
            </a:extLst>
          </p:cNvPr>
          <p:cNvSpPr txBox="1">
            <a:spLocks/>
          </p:cNvSpPr>
          <p:nvPr/>
        </p:nvSpPr>
        <p:spPr>
          <a:xfrm>
            <a:off x="494045" y="1288097"/>
            <a:ext cx="5409344" cy="49919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sk-SK" sz="2400" dirty="0"/>
              <a:t>Multifunkčná</a:t>
            </a:r>
            <a:r>
              <a:rPr lang="cs-CZ" sz="2400" dirty="0"/>
              <a:t> čelovka / </a:t>
            </a:r>
            <a:r>
              <a:rPr lang="cs-CZ" sz="2400" dirty="0" err="1"/>
              <a:t>svietidlo</a:t>
            </a:r>
            <a:endParaRPr lang="en-GB" sz="2400" dirty="0"/>
          </a:p>
          <a:p>
            <a:r>
              <a:rPr lang="cs-CZ" sz="2400" dirty="0"/>
              <a:t>Vysoko </a:t>
            </a:r>
            <a:r>
              <a:rPr lang="sk-SK" sz="2400" dirty="0"/>
              <a:t>kvalitné</a:t>
            </a:r>
            <a:r>
              <a:rPr lang="cs-CZ" sz="2400" dirty="0"/>
              <a:t> 600 </a:t>
            </a:r>
            <a:r>
              <a:rPr lang="cs-CZ" sz="2400" dirty="0" err="1"/>
              <a:t>lm</a:t>
            </a:r>
            <a:r>
              <a:rPr lang="cs-CZ" sz="2400" dirty="0"/>
              <a:t> </a:t>
            </a:r>
            <a:r>
              <a:rPr lang="cs-CZ" sz="2400" dirty="0" err="1"/>
              <a:t>Cree</a:t>
            </a:r>
            <a:r>
              <a:rPr lang="cs-CZ" sz="2400" dirty="0"/>
              <a:t> LED</a:t>
            </a:r>
          </a:p>
          <a:p>
            <a:pPr lvl="0">
              <a:defRPr/>
            </a:pPr>
            <a:r>
              <a:rPr lang="cs-CZ" sz="2400" dirty="0"/>
              <a:t>5</a:t>
            </a:r>
            <a:r>
              <a:rPr lang="en-GB" sz="2400" dirty="0"/>
              <a:t> </a:t>
            </a:r>
            <a:r>
              <a:rPr lang="sk-SK" sz="2400" dirty="0"/>
              <a:t>svetelných režimov </a:t>
            </a:r>
            <a:r>
              <a:rPr lang="en-GB" sz="2400" dirty="0"/>
              <a:t>– </a:t>
            </a:r>
            <a:r>
              <a:rPr lang="cs-CZ" sz="2400" dirty="0"/>
              <a:t>TURBO, </a:t>
            </a:r>
            <a:r>
              <a:rPr lang="en-GB" sz="2400" dirty="0"/>
              <a:t>100 %, </a:t>
            </a:r>
            <a:r>
              <a:rPr lang="cs-CZ" sz="2400" dirty="0"/>
              <a:t>2</a:t>
            </a:r>
            <a:r>
              <a:rPr lang="en-GB" sz="2400" dirty="0"/>
              <a:t>0 %, </a:t>
            </a:r>
            <a:r>
              <a:rPr lang="cs-CZ" sz="2400" dirty="0"/>
              <a:t>5 %, stroboskop</a:t>
            </a:r>
          </a:p>
          <a:p>
            <a:pPr lvl="0">
              <a:defRPr/>
            </a:pPr>
            <a:r>
              <a:rPr lang="cs-CZ" sz="2400" dirty="0"/>
              <a:t>Jednoduché </a:t>
            </a:r>
            <a:r>
              <a:rPr lang="sk-SK" sz="2400" dirty="0"/>
              <a:t>nabíjanie pomocou </a:t>
            </a:r>
            <a:r>
              <a:rPr lang="sk-SK" sz="2400" dirty="0" err="1"/>
              <a:t>micro</a:t>
            </a:r>
            <a:r>
              <a:rPr lang="sk-SK" sz="2400" dirty="0"/>
              <a:t> USB </a:t>
            </a:r>
          </a:p>
          <a:p>
            <a:pPr lvl="0">
              <a:defRPr/>
            </a:pPr>
            <a:r>
              <a:rPr lang="cs-CZ" sz="2400" dirty="0"/>
              <a:t>Nárazuvzdorná a </a:t>
            </a:r>
            <a:r>
              <a:rPr lang="sk-SK" sz="2400" dirty="0" err="1"/>
              <a:t>vodeodolná</a:t>
            </a:r>
            <a:endParaRPr lang="sk-SK" sz="2400" dirty="0"/>
          </a:p>
          <a:p>
            <a:r>
              <a:rPr lang="cs-CZ" sz="2400" dirty="0"/>
              <a:t>Kovová spona &amp; magnet</a:t>
            </a:r>
            <a:endParaRPr lang="en-GB" sz="2400" dirty="0"/>
          </a:p>
          <a:p>
            <a:r>
              <a:rPr lang="sk-SK" sz="2400" dirty="0"/>
              <a:t>Kompaktné rozmery</a:t>
            </a:r>
            <a:r>
              <a:rPr lang="cs-CZ" sz="2400" dirty="0"/>
              <a:t>, nízká </a:t>
            </a:r>
            <a:r>
              <a:rPr lang="sk-SK" sz="2400" dirty="0"/>
              <a:t>hmotnosť</a:t>
            </a:r>
          </a:p>
          <a:p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Široké </a:t>
            </a:r>
            <a:r>
              <a:rPr kumimoji="0" lang="sk-SK" sz="24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využitie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: 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turistika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, 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ke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mping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, </a:t>
            </a:r>
            <a:r>
              <a:rPr kumimoji="0" lang="cs-CZ" sz="2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beh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, </a:t>
            </a:r>
            <a:r>
              <a:rPr kumimoji="0" lang="sk-SK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š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portové aktivity, </a:t>
            </a:r>
            <a:r>
              <a:rPr lang="sk-SK" sz="2400" dirty="0"/>
              <a:t>profesijné využitie</a:t>
            </a:r>
            <a:r>
              <a:rPr kumimoji="0" lang="sk-SK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,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 </a:t>
            </a:r>
            <a:r>
              <a:rPr lang="cs-CZ" sz="2400" dirty="0"/>
              <a:t>ú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HelveticaNeue MediumCond" pitchFamily="34" charset="0"/>
                <a:ea typeface="+mn-ea"/>
                <a:cs typeface="+mn-cs"/>
              </a:rPr>
              <a:t>držba, opravy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MOC 39,90 € s DPH</a:t>
            </a:r>
          </a:p>
        </p:txBody>
      </p:sp>
      <p:pic>
        <p:nvPicPr>
          <p:cNvPr id="13" name="Picture 2" descr="C:\Users\U221MT1541.GOLDPEAK\Downloads\WhatsApp Image 2019-06-13 at 12.36.25.jpeg">
            <a:extLst>
              <a:ext uri="{FF2B5EF4-FFF2-40B4-BE49-F238E27FC236}">
                <a16:creationId xmlns:a16="http://schemas.microsoft.com/office/drawing/2014/main" id="{80201935-4ACE-4C23-A21C-E67E28904A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8" t="6772" r="11284" b="14286"/>
          <a:stretch/>
        </p:blipFill>
        <p:spPr bwMode="auto">
          <a:xfrm>
            <a:off x="5841690" y="1842858"/>
            <a:ext cx="5001683" cy="335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441C0324-E91B-40E0-8BF1-1EA9D88C69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21" b="24760"/>
          <a:stretch/>
        </p:blipFill>
        <p:spPr>
          <a:xfrm>
            <a:off x="7487316" y="1026255"/>
            <a:ext cx="925403" cy="49249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853AC7D0-DCD1-4F1C-8396-7CAB32A51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1674" y="1001637"/>
            <a:ext cx="632017" cy="54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C96E4E5-1D23-4DE5-A784-9F1FBF3CC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524" y="1001636"/>
            <a:ext cx="610456" cy="54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74EFB70C-0C6A-41AE-BE1F-86E496748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381" y="1001636"/>
            <a:ext cx="545656" cy="54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9271413C-927E-444E-A1A3-0E8FE1196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072" y="1001636"/>
            <a:ext cx="541729" cy="54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3F60C86-0DE9-4B08-B931-CAE63FDE00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13691" y="1003142"/>
            <a:ext cx="541729" cy="541729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FCB5C928-3F4B-4404-B751-5F59FEB893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08766" y="1001637"/>
            <a:ext cx="572908" cy="541729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E644F4F0-6264-47C7-9284-403DC0FB638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7936" r="8218"/>
          <a:stretch/>
        </p:blipFill>
        <p:spPr>
          <a:xfrm>
            <a:off x="6181337" y="1007939"/>
            <a:ext cx="1272500" cy="54172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1173E29-A1FD-4018-86A3-9AE9CBC93D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77080" y="1001636"/>
            <a:ext cx="645757" cy="541729"/>
          </a:xfrm>
          <a:prstGeom prst="rect">
            <a:avLst/>
          </a:prstGeom>
        </p:spPr>
      </p:pic>
      <p:pic>
        <p:nvPicPr>
          <p:cNvPr id="15" name="Picture 2" descr="C:\Users\U221MT1541.GOLDPEAK\Downloads\A3.jpg">
            <a:extLst>
              <a:ext uri="{FF2B5EF4-FFF2-40B4-BE49-F238E27FC236}">
                <a16:creationId xmlns:a16="http://schemas.microsoft.com/office/drawing/2014/main" id="{D266804F-8D84-4DA8-9B07-7C9012D32A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9" t="13268" r="28858" b="4204"/>
          <a:stretch/>
        </p:blipFill>
        <p:spPr bwMode="auto">
          <a:xfrm>
            <a:off x="10843373" y="1836556"/>
            <a:ext cx="1197987" cy="335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BD9583F-DC23-4F29-842B-462BE4067A5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19833" y="5920031"/>
            <a:ext cx="718636" cy="720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E300633-ED14-4202-96E3-092F119F429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785812" y="5920031"/>
            <a:ext cx="718636" cy="720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450CF02-957D-4EF5-9715-26FE6632097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84753" y="5920031"/>
            <a:ext cx="718636" cy="720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2CEAFF-66F5-4860-AFDF-2DF3AA4E63E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55917" y="5920031"/>
            <a:ext cx="718636" cy="7200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CEBDAA60-063F-4C5A-A1BD-63FFB24875E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721896" y="5920031"/>
            <a:ext cx="718636" cy="72000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FC02E94-81DF-41DB-8DB5-BA9B0D13D11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253854" y="5920031"/>
            <a:ext cx="718636" cy="720000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95E2ADA-840C-4F58-B555-626D136C9EA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87875" y="5920031"/>
            <a:ext cx="718636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080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5D49769-C621-46E4-B2F3-20F54DC8F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04" y="-2"/>
            <a:ext cx="7341079" cy="733067"/>
          </a:xfrm>
        </p:spPr>
        <p:txBody>
          <a:bodyPr anchor="b">
            <a:normAutofit/>
          </a:bodyPr>
          <a:lstStyle/>
          <a:p>
            <a:r>
              <a:rPr lang="sk-SK" dirty="0"/>
              <a:t>Hlavné</a:t>
            </a:r>
            <a:r>
              <a:rPr lang="cs-CZ" dirty="0"/>
              <a:t> benefity CHR35 - vizuály</a:t>
            </a:r>
            <a:endParaRPr lang="en-US" dirty="0"/>
          </a:p>
        </p:txBody>
      </p:sp>
      <p:pic>
        <p:nvPicPr>
          <p:cNvPr id="4" name="Obrázek 3" descr="Obsah obrázku osoba, muž, hledání, držení&#10;&#10;Popis byl vytvořen automaticky">
            <a:extLst>
              <a:ext uri="{FF2B5EF4-FFF2-40B4-BE49-F238E27FC236}">
                <a16:creationId xmlns:a16="http://schemas.microsoft.com/office/drawing/2014/main" id="{B76617B2-775D-400B-83CB-9B28628BE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4" y="881617"/>
            <a:ext cx="2321280" cy="2880000"/>
          </a:xfrm>
          <a:prstGeom prst="rect">
            <a:avLst/>
          </a:prstGeom>
        </p:spPr>
      </p:pic>
      <p:pic>
        <p:nvPicPr>
          <p:cNvPr id="6" name="Obrázek 5" descr="Obsah obrázku vsedě, stůl, ležící, zaparkované&#10;&#10;Popis byl vytvořen automaticky">
            <a:extLst>
              <a:ext uri="{FF2B5EF4-FFF2-40B4-BE49-F238E27FC236}">
                <a16:creationId xmlns:a16="http://schemas.microsoft.com/office/drawing/2014/main" id="{6A8FC318-BB21-4D37-85FF-32D215C36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3633" y="881617"/>
            <a:ext cx="2321280" cy="2880000"/>
          </a:xfrm>
          <a:prstGeom prst="rect">
            <a:avLst/>
          </a:prstGeom>
        </p:spPr>
      </p:pic>
      <p:pic>
        <p:nvPicPr>
          <p:cNvPr id="8" name="Obrázek 7" descr="Obsah obrázku nůž&#10;&#10;Popis byl vytvořen automaticky">
            <a:extLst>
              <a:ext uri="{FF2B5EF4-FFF2-40B4-BE49-F238E27FC236}">
                <a16:creationId xmlns:a16="http://schemas.microsoft.com/office/drawing/2014/main" id="{A5396D3A-5940-4BA2-A8E0-F119FEF60F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301" y="881617"/>
            <a:ext cx="2321280" cy="2880000"/>
          </a:xfrm>
          <a:prstGeom prst="rect">
            <a:avLst/>
          </a:prstGeom>
        </p:spPr>
      </p:pic>
      <p:pic>
        <p:nvPicPr>
          <p:cNvPr id="10" name="Obrázek 9" descr="Obsah obrázku exteriér, hračka, vsedě, paluba&#10;&#10;Popis byl vytvořen automaticky">
            <a:extLst>
              <a:ext uri="{FF2B5EF4-FFF2-40B4-BE49-F238E27FC236}">
                <a16:creationId xmlns:a16="http://schemas.microsoft.com/office/drawing/2014/main" id="{C18BA8F2-11F1-4EC7-9D45-19D20F5ABF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8301" y="3831622"/>
            <a:ext cx="2321280" cy="288000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F9861EA8-9CDA-401C-9CE0-DD3E1C3AC7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3633" y="3831622"/>
            <a:ext cx="2321280" cy="2880000"/>
          </a:xfrm>
          <a:prstGeom prst="rect">
            <a:avLst/>
          </a:prstGeom>
        </p:spPr>
      </p:pic>
      <p:pic>
        <p:nvPicPr>
          <p:cNvPr id="15" name="Obrázek 14" descr="Obsah obrázku osoba, exteriér, držení, žena&#10;&#10;Popis byl vytvořen automaticky">
            <a:extLst>
              <a:ext uri="{FF2B5EF4-FFF2-40B4-BE49-F238E27FC236}">
                <a16:creationId xmlns:a16="http://schemas.microsoft.com/office/drawing/2014/main" id="{257ADF79-C271-4DA1-A972-2DCBCCBF86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5967" y="3831622"/>
            <a:ext cx="2321280" cy="2880000"/>
          </a:xfrm>
          <a:prstGeom prst="rect">
            <a:avLst/>
          </a:prstGeom>
        </p:spPr>
      </p:pic>
      <p:pic>
        <p:nvPicPr>
          <p:cNvPr id="17" name="Obrázek 16" descr="Obsah obrázku vsedě, fotka, černá, muž&#10;&#10;Popis byl vytvořen automaticky">
            <a:extLst>
              <a:ext uri="{FF2B5EF4-FFF2-40B4-BE49-F238E27FC236}">
                <a16:creationId xmlns:a16="http://schemas.microsoft.com/office/drawing/2014/main" id="{E45E6A5E-F5AF-41A7-9457-CDE4DA2E9B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84" y="3831622"/>
            <a:ext cx="2321280" cy="2880000"/>
          </a:xfrm>
          <a:prstGeom prst="rect">
            <a:avLst/>
          </a:prstGeom>
        </p:spPr>
      </p:pic>
      <p:pic>
        <p:nvPicPr>
          <p:cNvPr id="19" name="Obrázek 18" descr="Obsah obrázku elektronika, fotoaparát&#10;&#10;Popis byl vytvořen automaticky">
            <a:extLst>
              <a:ext uri="{FF2B5EF4-FFF2-40B4-BE49-F238E27FC236}">
                <a16:creationId xmlns:a16="http://schemas.microsoft.com/office/drawing/2014/main" id="{E2177B84-EE5B-4C46-93E8-E0399B5E34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5967" y="881617"/>
            <a:ext cx="2321280" cy="2880000"/>
          </a:xfrm>
          <a:prstGeom prst="rect">
            <a:avLst/>
          </a:prstGeom>
        </p:spPr>
      </p:pic>
      <p:pic>
        <p:nvPicPr>
          <p:cNvPr id="20" name="Picture 3" descr="M:\New - Category Marketing\^ PowerBank\On-going Project\Consumer Headlamp_flashlight\Discovery Extension model\Product in use\Low res\CH35-Emergency-Repairing.jpg">
            <a:extLst>
              <a:ext uri="{FF2B5EF4-FFF2-40B4-BE49-F238E27FC236}">
                <a16:creationId xmlns:a16="http://schemas.microsoft.com/office/drawing/2014/main" id="{AD37F900-F21A-4A75-8106-DEB05717F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195" y="4062967"/>
            <a:ext cx="2275307" cy="151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M:\New - Category Marketing\^ PowerBank\On-going Project\Consumer Headlamp_flashlight\Discovery Extension model\Product in use\Low res\CH35-Clip on backpack.jpg">
            <a:extLst>
              <a:ext uri="{FF2B5EF4-FFF2-40B4-BE49-F238E27FC236}">
                <a16:creationId xmlns:a16="http://schemas.microsoft.com/office/drawing/2014/main" id="{91406712-DB00-4B2A-B369-2125F1547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694" y="881617"/>
            <a:ext cx="2274808" cy="151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M:\New - Category Marketing\^ PowerBank\On-going Project\Consumer Headlamp_flashlight\Discovery Extension model\Product in use\Low res\CH35-Clip on belt.jpg">
            <a:extLst>
              <a:ext uri="{FF2B5EF4-FFF2-40B4-BE49-F238E27FC236}">
                <a16:creationId xmlns:a16="http://schemas.microsoft.com/office/drawing/2014/main" id="{01D4D30A-08F6-47B1-AA7D-320664EF0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694" y="2472292"/>
            <a:ext cx="2275306" cy="151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200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>
            <a:extLst>
              <a:ext uri="{FF2B5EF4-FFF2-40B4-BE49-F238E27FC236}">
                <a16:creationId xmlns:a16="http://schemas.microsoft.com/office/drawing/2014/main" id="{70DFF3FB-2531-4044-BAD1-FC549D5EF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552" y="1253331"/>
            <a:ext cx="11670916" cy="1446225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sk-SK" sz="2400" b="1" u="sng" dirty="0"/>
              <a:t>Šport </a:t>
            </a:r>
            <a:r>
              <a:rPr lang="cs-CZ" sz="2400" b="1" u="sng" dirty="0"/>
              <a:t>&amp; </a:t>
            </a:r>
            <a:r>
              <a:rPr lang="cs-CZ" sz="2400" b="1" u="sng" dirty="0" err="1"/>
              <a:t>Outdoor</a:t>
            </a:r>
            <a:endParaRPr lang="cs-CZ" sz="2400" b="1" u="sng" dirty="0"/>
          </a:p>
          <a:p>
            <a:r>
              <a:rPr lang="sk-SK" sz="2400" dirty="0"/>
              <a:t>aktívni</a:t>
            </a:r>
            <a:r>
              <a:rPr lang="cs-CZ" sz="2400" dirty="0"/>
              <a:t> </a:t>
            </a:r>
            <a:r>
              <a:rPr lang="sk-SK" sz="2400" dirty="0"/>
              <a:t>športovci</a:t>
            </a:r>
          </a:p>
          <a:p>
            <a:r>
              <a:rPr lang="cs-CZ" sz="2400" dirty="0"/>
              <a:t>milovníci </a:t>
            </a:r>
            <a:r>
              <a:rPr lang="sk-SK" sz="2400" dirty="0"/>
              <a:t>prírody a </a:t>
            </a:r>
            <a:r>
              <a:rPr lang="sk-SK" sz="2400" dirty="0" err="1"/>
              <a:t>outdoorových</a:t>
            </a:r>
            <a:r>
              <a:rPr lang="sk-SK" sz="2400" dirty="0"/>
              <a:t> aktivít</a:t>
            </a:r>
          </a:p>
          <a:p>
            <a:pPr marL="0" indent="0">
              <a:buNone/>
            </a:pPr>
            <a:r>
              <a:rPr lang="sk-SK" sz="2400" b="1" u="sng" dirty="0"/>
              <a:t>Profesia, servis a údržba</a:t>
            </a:r>
          </a:p>
          <a:p>
            <a:r>
              <a:rPr lang="sk-SK" sz="2400" dirty="0"/>
              <a:t>údržbári a mechanici</a:t>
            </a:r>
          </a:p>
          <a:p>
            <a:r>
              <a:rPr lang="sk-SK" sz="2400" dirty="0"/>
              <a:t>rôzne ďalšie profesie</a:t>
            </a:r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D0AA7062-865D-4F2C-B430-32A415104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/>
              <a:t>Cieľové skupiny užívateľov</a:t>
            </a:r>
          </a:p>
        </p:txBody>
      </p:sp>
      <p:pic>
        <p:nvPicPr>
          <p:cNvPr id="7" name="Picture 37" descr="Screen Clipping">
            <a:extLst>
              <a:ext uri="{FF2B5EF4-FFF2-40B4-BE49-F238E27FC236}">
                <a16:creationId xmlns:a16="http://schemas.microsoft.com/office/drawing/2014/main" id="{C9FB27DD-EA35-4FB5-86DC-2E9D922E4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92" y="2777606"/>
            <a:ext cx="2488016" cy="1800000"/>
          </a:xfrm>
          <a:prstGeom prst="rect">
            <a:avLst/>
          </a:prstGeom>
        </p:spPr>
      </p:pic>
      <p:pic>
        <p:nvPicPr>
          <p:cNvPr id="8" name="Picture 64" descr="Screen Clipping">
            <a:extLst>
              <a:ext uri="{FF2B5EF4-FFF2-40B4-BE49-F238E27FC236}">
                <a16:creationId xmlns:a16="http://schemas.microsoft.com/office/drawing/2014/main" id="{81A61F6C-5FFC-4C7C-87CB-B583F4DD5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978" y="2777606"/>
            <a:ext cx="2564219" cy="1800000"/>
          </a:xfrm>
          <a:prstGeom prst="rect">
            <a:avLst/>
          </a:prstGeom>
        </p:spPr>
      </p:pic>
      <p:pic>
        <p:nvPicPr>
          <p:cNvPr id="11" name="Picture 5">
            <a:extLst>
              <a:ext uri="{FF2B5EF4-FFF2-40B4-BE49-F238E27FC236}">
                <a16:creationId xmlns:a16="http://schemas.microsoft.com/office/drawing/2014/main" id="{6185CE5F-FC2C-45BC-BC92-D83064B54E0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06"/>
          <a:stretch/>
        </p:blipFill>
        <p:spPr>
          <a:xfrm>
            <a:off x="3093911" y="2777606"/>
            <a:ext cx="2720113" cy="1800000"/>
          </a:xfrm>
          <a:prstGeom prst="rect">
            <a:avLst/>
          </a:prstGeom>
        </p:spPr>
      </p:pic>
      <p:pic>
        <p:nvPicPr>
          <p:cNvPr id="12" name="Picture 63" descr="Screen Clipping">
            <a:extLst>
              <a:ext uri="{FF2B5EF4-FFF2-40B4-BE49-F238E27FC236}">
                <a16:creationId xmlns:a16="http://schemas.microsoft.com/office/drawing/2014/main" id="{9AE9FDE1-973A-45C4-BEBF-770E86B5A6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257" y="2777606"/>
            <a:ext cx="2604401" cy="1800000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30B0185E-B5E8-47BB-BECF-F56367B796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879" y="4704669"/>
            <a:ext cx="2702657" cy="180000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2B1B63C0-58AC-4A96-9627-4914D43CA64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-1" b="12829"/>
          <a:stretch/>
        </p:blipFill>
        <p:spPr>
          <a:xfrm>
            <a:off x="7513032" y="4704668"/>
            <a:ext cx="3100449" cy="180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931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>
            <a:extLst>
              <a:ext uri="{FF2B5EF4-FFF2-40B4-BE49-F238E27FC236}">
                <a16:creationId xmlns:a16="http://schemas.microsoft.com/office/drawing/2014/main" id="{9FE839EF-1AA9-46D4-A9B0-D9620D1E2A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996" y="4162425"/>
            <a:ext cx="10825432" cy="2542568"/>
          </a:xfrm>
        </p:spPr>
        <p:txBody>
          <a:bodyPr numCol="2">
            <a:normAutofit/>
          </a:bodyPr>
          <a:lstStyle/>
          <a:p>
            <a:r>
              <a:rPr lang="cs-CZ" dirty="0"/>
              <a:t>internetové obchody</a:t>
            </a:r>
          </a:p>
          <a:p>
            <a:r>
              <a:rPr lang="sk-SK" dirty="0"/>
              <a:t>š</a:t>
            </a:r>
            <a:r>
              <a:rPr lang="en-GB" dirty="0"/>
              <a:t>port &amp; outdoor</a:t>
            </a:r>
            <a:endParaRPr lang="cs-CZ" dirty="0"/>
          </a:p>
          <a:p>
            <a:r>
              <a:rPr lang="sk-SK" dirty="0"/>
              <a:t>špecializované e-</a:t>
            </a:r>
            <a:r>
              <a:rPr lang="sk-SK" dirty="0" err="1"/>
              <a:t>shopy</a:t>
            </a:r>
            <a:r>
              <a:rPr lang="sk-SK" dirty="0"/>
              <a:t> a predajne</a:t>
            </a:r>
          </a:p>
          <a:p>
            <a:r>
              <a:rPr lang="sk-SK" dirty="0"/>
              <a:t>elektro predajne</a:t>
            </a:r>
          </a:p>
          <a:p>
            <a:r>
              <a:rPr lang="cs-CZ" dirty="0"/>
              <a:t>stavebniny</a:t>
            </a:r>
            <a:endParaRPr lang="en-GB" dirty="0"/>
          </a:p>
          <a:p>
            <a:r>
              <a:rPr lang="sk-SK" dirty="0"/>
              <a:t>údržbárske</a:t>
            </a:r>
            <a:r>
              <a:rPr lang="cs-CZ" dirty="0"/>
              <a:t> firmy</a:t>
            </a:r>
          </a:p>
          <a:p>
            <a:r>
              <a:rPr lang="cs-CZ" dirty="0"/>
              <a:t>stavebné firmy</a:t>
            </a:r>
          </a:p>
          <a:p>
            <a:r>
              <a:rPr lang="sk-SK" dirty="0"/>
              <a:t>technické veľkoobchody</a:t>
            </a:r>
          </a:p>
        </p:txBody>
      </p:sp>
      <p:sp>
        <p:nvSpPr>
          <p:cNvPr id="3" name="Nadpis 2">
            <a:extLst>
              <a:ext uri="{FF2B5EF4-FFF2-40B4-BE49-F238E27FC236}">
                <a16:creationId xmlns:a16="http://schemas.microsoft.com/office/drawing/2014/main" id="{D9E10FA3-015E-4BD2-BB88-0C3F50B38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/>
              <a:t>Cieľové predajné kanály</a:t>
            </a:r>
          </a:p>
        </p:txBody>
      </p:sp>
      <p:pic>
        <p:nvPicPr>
          <p:cNvPr id="4" name="Picture 37" descr="Screen Clipping">
            <a:extLst>
              <a:ext uri="{FF2B5EF4-FFF2-40B4-BE49-F238E27FC236}">
                <a16:creationId xmlns:a16="http://schemas.microsoft.com/office/drawing/2014/main" id="{09FD1CD8-2035-4BEE-A712-4234D9986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202" y="1874901"/>
            <a:ext cx="2970222" cy="2148862"/>
          </a:xfrm>
          <a:prstGeom prst="rect">
            <a:avLst/>
          </a:prstGeom>
        </p:spPr>
      </p:pic>
      <p:pic>
        <p:nvPicPr>
          <p:cNvPr id="5" name="Picture 64" descr="Screen Clipping">
            <a:extLst>
              <a:ext uri="{FF2B5EF4-FFF2-40B4-BE49-F238E27FC236}">
                <a16:creationId xmlns:a16="http://schemas.microsoft.com/office/drawing/2014/main" id="{74F05F97-1F03-4255-9BE9-04779DBEA9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301" y="1871112"/>
            <a:ext cx="3071990" cy="2156439"/>
          </a:xfrm>
          <a:prstGeom prst="rect">
            <a:avLst/>
          </a:prstGeom>
        </p:spPr>
      </p:pic>
      <p:sp>
        <p:nvSpPr>
          <p:cNvPr id="6" name="Zástupný symbol pro obsah 1">
            <a:extLst>
              <a:ext uri="{FF2B5EF4-FFF2-40B4-BE49-F238E27FC236}">
                <a16:creationId xmlns:a16="http://schemas.microsoft.com/office/drawing/2014/main" id="{9C581512-6F59-4226-BB97-82A4B3D92112}"/>
              </a:ext>
            </a:extLst>
          </p:cNvPr>
          <p:cNvSpPr txBox="1">
            <a:spLocks/>
          </p:cNvSpPr>
          <p:nvPr/>
        </p:nvSpPr>
        <p:spPr>
          <a:xfrm>
            <a:off x="310552" y="1253332"/>
            <a:ext cx="11670916" cy="49048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HelveticaNeue MediumCond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k-SK" sz="2400" b="1" u="sng" dirty="0"/>
              <a:t>Šport &amp; </a:t>
            </a:r>
            <a:r>
              <a:rPr lang="sk-SK" sz="2400" b="1" u="sng" dirty="0" err="1"/>
              <a:t>Outdoor</a:t>
            </a:r>
            <a:endParaRPr lang="sk-SK" sz="2400" b="1" u="sng" dirty="0"/>
          </a:p>
          <a:p>
            <a:pPr marL="0" indent="0">
              <a:buNone/>
            </a:pPr>
            <a:r>
              <a:rPr lang="sk-SK" sz="2400" b="1" u="sng" dirty="0"/>
              <a:t>Profesia, servis a údržba</a:t>
            </a:r>
          </a:p>
        </p:txBody>
      </p:sp>
    </p:spTree>
    <p:extLst>
      <p:ext uri="{BB962C8B-B14F-4D97-AF65-F5344CB8AC3E}">
        <p14:creationId xmlns:p14="http://schemas.microsoft.com/office/powerpoint/2010/main" val="1275555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5D49769-C621-46E4-B2F3-20F54DC8F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804" y="-2"/>
            <a:ext cx="7341079" cy="733067"/>
          </a:xfrm>
        </p:spPr>
        <p:txBody>
          <a:bodyPr anchor="b">
            <a:normAutofit/>
          </a:bodyPr>
          <a:lstStyle/>
          <a:p>
            <a:r>
              <a:rPr lang="sk-SK" dirty="0"/>
              <a:t>Prehľad parametrov </a:t>
            </a:r>
            <a:r>
              <a:rPr lang="sk-SK" dirty="0" err="1"/>
              <a:t>čeloviek</a:t>
            </a:r>
            <a:endParaRPr lang="sk-SK" dirty="0"/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CBBE452-7C09-4D90-A4AE-96E0399DFC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0219"/>
              </p:ext>
            </p:extLst>
          </p:nvPr>
        </p:nvGraphicFramePr>
        <p:xfrm>
          <a:off x="417481" y="2927816"/>
          <a:ext cx="10317195" cy="381230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95531">
                  <a:extLst>
                    <a:ext uri="{9D8B030D-6E8A-4147-A177-3AD203B41FA5}">
                      <a16:colId xmlns:a16="http://schemas.microsoft.com/office/drawing/2014/main" val="1804513332"/>
                    </a:ext>
                  </a:extLst>
                </a:gridCol>
                <a:gridCol w="2130416">
                  <a:extLst>
                    <a:ext uri="{9D8B030D-6E8A-4147-A177-3AD203B41FA5}">
                      <a16:colId xmlns:a16="http://schemas.microsoft.com/office/drawing/2014/main" val="3233789160"/>
                    </a:ext>
                  </a:extLst>
                </a:gridCol>
                <a:gridCol w="2130416">
                  <a:extLst>
                    <a:ext uri="{9D8B030D-6E8A-4147-A177-3AD203B41FA5}">
                      <a16:colId xmlns:a16="http://schemas.microsoft.com/office/drawing/2014/main" val="1204571394"/>
                    </a:ext>
                  </a:extLst>
                </a:gridCol>
                <a:gridCol w="2130416">
                  <a:extLst>
                    <a:ext uri="{9D8B030D-6E8A-4147-A177-3AD203B41FA5}">
                      <a16:colId xmlns:a16="http://schemas.microsoft.com/office/drawing/2014/main" val="1552273136"/>
                    </a:ext>
                  </a:extLst>
                </a:gridCol>
                <a:gridCol w="2130416">
                  <a:extLst>
                    <a:ext uri="{9D8B030D-6E8A-4147-A177-3AD203B41FA5}">
                      <a16:colId xmlns:a16="http://schemas.microsoft.com/office/drawing/2014/main" val="3230573208"/>
                    </a:ext>
                  </a:extLst>
                </a:gridCol>
              </a:tblGrid>
              <a:tr h="230863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Emos ob. č.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solidFill>
                            <a:srgbClr val="009EE3"/>
                          </a:solidFill>
                          <a:effectLst/>
                        </a:rPr>
                        <a:t>P8552</a:t>
                      </a:r>
                      <a:endParaRPr lang="cs-CZ" sz="1400" b="1" i="0" u="none" strike="noStrike" dirty="0">
                        <a:solidFill>
                          <a:srgbClr val="009EE3"/>
                        </a:solidFill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solidFill>
                            <a:srgbClr val="009EE3"/>
                          </a:solidFill>
                          <a:effectLst/>
                        </a:rPr>
                        <a:t>P8553</a:t>
                      </a:r>
                      <a:endParaRPr lang="cs-CZ" sz="1400" b="1" i="0" u="none" strike="noStrike" dirty="0">
                        <a:solidFill>
                          <a:srgbClr val="009EE3"/>
                        </a:solidFill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solidFill>
                            <a:srgbClr val="009EE3"/>
                          </a:solidFill>
                          <a:effectLst/>
                        </a:rPr>
                        <a:t>P8554</a:t>
                      </a:r>
                      <a:endParaRPr lang="cs-CZ" sz="1400" b="1" i="0" u="none" strike="noStrike" dirty="0">
                        <a:solidFill>
                          <a:srgbClr val="009EE3"/>
                        </a:solidFill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solidFill>
                            <a:srgbClr val="009EE3"/>
                          </a:solidFill>
                          <a:effectLst/>
                        </a:rPr>
                        <a:t>P855</a:t>
                      </a:r>
                      <a:r>
                        <a:rPr lang="cs-CZ" sz="1400" b="1" dirty="0">
                          <a:solidFill>
                            <a:srgbClr val="009EE3"/>
                          </a:solidFill>
                          <a:effectLst/>
                        </a:rPr>
                        <a:t>5</a:t>
                      </a:r>
                      <a:endParaRPr lang="cs-CZ" sz="1400" b="1" i="0" u="none" strike="noStrike" dirty="0">
                        <a:solidFill>
                          <a:srgbClr val="009EE3"/>
                        </a:solidFill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2622032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Model/Typ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effectLst/>
                        </a:rPr>
                        <a:t>CH32</a:t>
                      </a:r>
                      <a:endParaRPr lang="cs-CZ" sz="1400" b="1" i="0" u="none" strike="noStrike" dirty="0"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CH33</a:t>
                      </a:r>
                      <a:endParaRPr lang="cs-CZ" sz="1400" b="1" i="0" u="none" strike="noStrike" dirty="0"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CH34</a:t>
                      </a:r>
                      <a:endParaRPr lang="cs-CZ" sz="1400" b="1" i="0" u="none" strike="noStrike" dirty="0"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CH</a:t>
                      </a:r>
                      <a:r>
                        <a:rPr lang="cs-CZ" sz="1400" b="1" dirty="0">
                          <a:effectLst/>
                        </a:rPr>
                        <a:t>R</a:t>
                      </a:r>
                      <a:r>
                        <a:rPr lang="en-GB" sz="1400" b="1" dirty="0">
                          <a:effectLst/>
                        </a:rPr>
                        <a:t>3</a:t>
                      </a:r>
                      <a:r>
                        <a:rPr lang="cs-CZ" sz="1400" b="1" dirty="0">
                          <a:effectLst/>
                        </a:rPr>
                        <a:t>5</a:t>
                      </a:r>
                      <a:endParaRPr lang="cs-CZ" sz="1400" b="1" i="0" u="none" strike="noStrike" dirty="0">
                        <a:effectLst/>
                        <a:latin typeface="Arial CE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0132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Max. svetelný tok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effectLst/>
                        </a:rPr>
                        <a:t>80 lm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100 </a:t>
                      </a:r>
                      <a:r>
                        <a:rPr lang="en-GB" sz="1400" b="1" dirty="0" err="1">
                          <a:effectLst/>
                        </a:rPr>
                        <a:t>lm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160 </a:t>
                      </a:r>
                      <a:r>
                        <a:rPr lang="en-GB" sz="1400" b="1" dirty="0" err="1">
                          <a:effectLst/>
                        </a:rPr>
                        <a:t>lm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1" dirty="0">
                          <a:effectLst/>
                        </a:rPr>
                        <a:t>6</a:t>
                      </a:r>
                      <a:r>
                        <a:rPr lang="en-GB" sz="1400" b="1" dirty="0">
                          <a:effectLst/>
                        </a:rPr>
                        <a:t>00 </a:t>
                      </a:r>
                      <a:r>
                        <a:rPr lang="en-GB" sz="1400" b="1" dirty="0" err="1">
                          <a:effectLst/>
                        </a:rPr>
                        <a:t>lm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0282275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Typ čipu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-</a:t>
                      </a:r>
                      <a:endParaRPr lang="cs-CZ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Osram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Cree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Cree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383353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Dosvit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30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40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90 m</a:t>
                      </a:r>
                      <a:endParaRPr lang="cs-CZ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dirty="0">
                          <a:effectLst/>
                        </a:rPr>
                        <a:t>13</a:t>
                      </a:r>
                      <a:r>
                        <a:rPr lang="en-GB" sz="1200" dirty="0">
                          <a:effectLst/>
                        </a:rPr>
                        <a:t>0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8236799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Napájanie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effectLst/>
                        </a:rPr>
                        <a:t>3× AAA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effectLst/>
                        </a:rPr>
                        <a:t>1× AA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>
                          <a:effectLst/>
                        </a:rPr>
                        <a:t>3× AAA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400" b="1" dirty="0">
                          <a:effectLst/>
                        </a:rPr>
                        <a:t>1× </a:t>
                      </a:r>
                      <a:r>
                        <a:rPr lang="cs-CZ" sz="1400" b="1" dirty="0">
                          <a:effectLst/>
                        </a:rPr>
                        <a:t>Li-ion 18650</a:t>
                      </a:r>
                      <a:endParaRPr lang="cs-CZ" sz="14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3771747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Doba svietenia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8 h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6 h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20 h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6</a:t>
                      </a:r>
                      <a:r>
                        <a:rPr lang="cs-CZ" sz="1200" dirty="0">
                          <a:effectLst/>
                        </a:rPr>
                        <a:t>0</a:t>
                      </a:r>
                      <a:r>
                        <a:rPr lang="en-GB" sz="1200" dirty="0">
                          <a:effectLst/>
                        </a:rPr>
                        <a:t> h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932719"/>
                  </a:ext>
                </a:extLst>
              </a:tr>
              <a:tr h="389026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effectLst/>
                        </a:rPr>
                        <a:t>Režimy svietenia</a:t>
                      </a:r>
                      <a:endParaRPr lang="sk-SK" sz="1200" b="0" i="0" u="none" strike="noStrike" noProof="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dirty="0">
                          <a:effectLst/>
                        </a:rPr>
                        <a:t>50 %, 100 %, </a:t>
                      </a:r>
                      <a:r>
                        <a:rPr lang="sk-SK" sz="1200" u="none" strike="noStrike" noProof="0" dirty="0">
                          <a:effectLst/>
                        </a:rPr>
                        <a:t>blikanie</a:t>
                      </a:r>
                      <a:endParaRPr lang="sk-SK" sz="1200" b="0" i="0" u="none" strike="noStrike" noProof="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effectLst/>
                        </a:rPr>
                        <a:t>100 %, 30 %, červená, </a:t>
                      </a:r>
                      <a:r>
                        <a:rPr lang="sk-SK" sz="120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červené blikanie</a:t>
                      </a:r>
                      <a:endParaRPr lang="sk-SK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effectLst/>
                        </a:rPr>
                        <a:t>100 %, 30 %, červená, </a:t>
                      </a:r>
                      <a:r>
                        <a:rPr lang="sk-SK" sz="120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červené blikanie</a:t>
                      </a:r>
                      <a:endParaRPr lang="sk-SK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dirty="0">
                          <a:effectLst/>
                        </a:rPr>
                        <a:t>TURBO, </a:t>
                      </a:r>
                      <a:r>
                        <a:rPr lang="en-GB" sz="1200" dirty="0">
                          <a:effectLst/>
                        </a:rPr>
                        <a:t>100 %, </a:t>
                      </a:r>
                      <a:r>
                        <a:rPr lang="cs-CZ" sz="1200" dirty="0">
                          <a:effectLst/>
                        </a:rPr>
                        <a:t>2</a:t>
                      </a:r>
                      <a:r>
                        <a:rPr lang="en-GB" sz="1200" dirty="0">
                          <a:effectLst/>
                        </a:rPr>
                        <a:t>0 %, </a:t>
                      </a:r>
                      <a:r>
                        <a:rPr lang="cs-CZ" sz="1200" dirty="0">
                          <a:effectLst/>
                        </a:rPr>
                        <a:t>5 %, stroboskop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206590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Trieda vodeodolnosti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-</a:t>
                      </a:r>
                      <a:endParaRPr lang="cs-CZ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IPX4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IPX4</a:t>
                      </a:r>
                      <a:endParaRPr lang="cs-CZ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IPX4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4731576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Nárazuvzdornosť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1 m</a:t>
                      </a:r>
                      <a:endParaRPr lang="cs-CZ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1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260651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Hmotnosť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83 g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78 g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93 g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dirty="0">
                          <a:effectLst/>
                        </a:rPr>
                        <a:t>153</a:t>
                      </a:r>
                      <a:r>
                        <a:rPr lang="en-GB" sz="1200" dirty="0">
                          <a:effectLst/>
                        </a:rPr>
                        <a:t> g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567627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>
                          <a:effectLst/>
                        </a:rPr>
                        <a:t>Rozmer</a:t>
                      </a:r>
                      <a:endParaRPr lang="sk-SK" sz="1200" b="0" i="0" u="none" strike="noStrike" noProof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63 × 50 × 80 mm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60 × 40 × 30 mm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60 × 70 × 35 mm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dirty="0">
                          <a:effectLst/>
                        </a:rPr>
                        <a:t>106</a:t>
                      </a:r>
                      <a:r>
                        <a:rPr lang="en-GB" sz="1200" dirty="0">
                          <a:effectLst/>
                        </a:rPr>
                        <a:t> × </a:t>
                      </a:r>
                      <a:r>
                        <a:rPr lang="cs-CZ" sz="1200" dirty="0">
                          <a:effectLst/>
                        </a:rPr>
                        <a:t>27</a:t>
                      </a:r>
                      <a:r>
                        <a:rPr lang="en-GB" sz="1200" dirty="0">
                          <a:effectLst/>
                        </a:rPr>
                        <a:t> × </a:t>
                      </a:r>
                      <a:r>
                        <a:rPr lang="cs-CZ" sz="1200" dirty="0">
                          <a:effectLst/>
                        </a:rPr>
                        <a:t>27</a:t>
                      </a:r>
                      <a:r>
                        <a:rPr lang="en-GB" sz="1200" dirty="0">
                          <a:effectLst/>
                        </a:rPr>
                        <a:t> mm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0941103"/>
                  </a:ext>
                </a:extLst>
              </a:tr>
              <a:tr h="57882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solidFill>
                            <a:schemeClr val="tx1"/>
                          </a:solidFill>
                          <a:effectLst/>
                        </a:rPr>
                        <a:t>Ďalšie</a:t>
                      </a:r>
                      <a:endParaRPr lang="sk-SK" sz="1200" b="0" i="0" u="none" strike="noStrike" noProof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>
                          <a:effectLst/>
                        </a:rPr>
                        <a:t> 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u="none" strike="noStrike" dirty="0">
                          <a:effectLst/>
                        </a:rPr>
                        <a:t>Červená LED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effectLst/>
                        </a:rPr>
                        <a:t>Červená LED</a:t>
                      </a:r>
                      <a:br>
                        <a:rPr lang="sk-SK" sz="1200" u="none" strike="noStrike" noProof="0" dirty="0">
                          <a:effectLst/>
                        </a:rPr>
                      </a:br>
                      <a:r>
                        <a:rPr lang="sk-SK" sz="1200" u="none" strike="noStrike" noProof="0" dirty="0">
                          <a:effectLst/>
                        </a:rPr>
                        <a:t>Pohybový senzor ON/OFF</a:t>
                      </a:r>
                      <a:endParaRPr lang="sk-SK" sz="1200" b="0" i="0" u="none" strike="noStrike" noProof="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noProof="0" dirty="0">
                          <a:effectLst/>
                        </a:rPr>
                        <a:t>nabíjanie cez </a:t>
                      </a:r>
                      <a:r>
                        <a:rPr lang="sk-SK" sz="1200" noProof="0" dirty="0" err="1">
                          <a:effectLst/>
                        </a:rPr>
                        <a:t>micro</a:t>
                      </a:r>
                      <a:r>
                        <a:rPr lang="sk-SK" sz="1200" noProof="0" dirty="0">
                          <a:effectLst/>
                        </a:rPr>
                        <a:t> USB </a:t>
                      </a:r>
                      <a:r>
                        <a:rPr lang="sk-SK" sz="1200" b="0" i="0" u="none" strike="noStrike" noProof="0" dirty="0">
                          <a:effectLst/>
                          <a:latin typeface="Arial" panose="020B0604020202020204" pitchFamily="34" charset="0"/>
                        </a:rPr>
                        <a:t>magnetická základná</a:t>
                      </a:r>
                    </a:p>
                    <a:p>
                      <a:pPr algn="ctr" fontAlgn="ctr"/>
                      <a:r>
                        <a:rPr lang="sk-SK" sz="1200" b="0" i="0" u="none" strike="noStrike" noProof="0" dirty="0">
                          <a:effectLst/>
                          <a:latin typeface="Arial" panose="020B0604020202020204" pitchFamily="34" charset="0"/>
                        </a:rPr>
                        <a:t>kovová spona</a:t>
                      </a: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5927899"/>
                  </a:ext>
                </a:extLst>
              </a:tr>
              <a:tr h="237600"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200" u="none" strike="noStrike" noProof="0" dirty="0">
                          <a:effectLst/>
                        </a:rPr>
                        <a:t>Obchodné balenie</a:t>
                      </a:r>
                      <a:endParaRPr lang="sk-SK" sz="1200" b="0" i="0" u="none" strike="noStrike" noProof="0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| - | 10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| - | 10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| - | 10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200" dirty="0">
                          <a:effectLst/>
                        </a:rPr>
                        <a:t>1 | - | 10</a:t>
                      </a:r>
                      <a:endParaRPr lang="cs-CZ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92" marR="9092" marT="909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5365426"/>
                  </a:ext>
                </a:extLst>
              </a:tr>
            </a:tbl>
          </a:graphicData>
        </a:graphic>
      </p:graphicFrame>
      <p:pic>
        <p:nvPicPr>
          <p:cNvPr id="17" name="Obrázek 16">
            <a:extLst>
              <a:ext uri="{FF2B5EF4-FFF2-40B4-BE49-F238E27FC236}">
                <a16:creationId xmlns:a16="http://schemas.microsoft.com/office/drawing/2014/main" id="{C57B237E-8F12-4701-8DD4-8448F49DC1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0" t="14183" r="10395" b="12659"/>
          <a:stretch/>
        </p:blipFill>
        <p:spPr>
          <a:xfrm>
            <a:off x="2576684" y="1963922"/>
            <a:ext cx="1397479" cy="797631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FA61B288-E523-40F0-BD06-5D23456F5C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8" t="11785" r="10827" b="26842"/>
          <a:stretch/>
        </p:blipFill>
        <p:spPr>
          <a:xfrm>
            <a:off x="4775164" y="2068587"/>
            <a:ext cx="1397479" cy="669132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27E8EA04-62F5-480E-A08E-AC4CBEF622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9" t="14155" r="7912" b="18935"/>
          <a:stretch/>
        </p:blipFill>
        <p:spPr>
          <a:xfrm>
            <a:off x="6813347" y="1976438"/>
            <a:ext cx="1464598" cy="729517"/>
          </a:xfrm>
          <a:prstGeom prst="rect">
            <a:avLst/>
          </a:prstGeom>
        </p:spPr>
      </p:pic>
      <p:pic>
        <p:nvPicPr>
          <p:cNvPr id="11" name="Picture 2" descr="C:\Users\U221MT1541.GOLDPEAK\Downloads\WhatsApp Image 2019-06-13 at 12.36.25.jpeg">
            <a:extLst>
              <a:ext uri="{FF2B5EF4-FFF2-40B4-BE49-F238E27FC236}">
                <a16:creationId xmlns:a16="http://schemas.microsoft.com/office/drawing/2014/main" id="{85CF3DEA-9327-48B5-9389-B47E76C600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8" t="6772" r="11284" b="14286"/>
          <a:stretch/>
        </p:blipFill>
        <p:spPr bwMode="auto">
          <a:xfrm>
            <a:off x="8805691" y="1658761"/>
            <a:ext cx="1643313" cy="110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C636164A-CB8D-4F35-B1DF-979AEE4EB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286" y="843713"/>
            <a:ext cx="72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287F2963-C701-4024-8755-D0B0729726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2826" y="843713"/>
            <a:ext cx="858261" cy="720000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34B09F15-5538-4D0E-B555-C96494877A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91466" y="948704"/>
            <a:ext cx="1224000" cy="612000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2FC70BCB-69A8-4891-AFE1-BD633390CA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93080" y="975307"/>
            <a:ext cx="1224000" cy="612000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8D1BB7C-E069-487F-BCF0-1F8916738F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1903" y="975307"/>
            <a:ext cx="12240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15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Nadpis 62">
            <a:extLst>
              <a:ext uri="{FF2B5EF4-FFF2-40B4-BE49-F238E27FC236}">
                <a16:creationId xmlns:a16="http://schemas.microsoft.com/office/drawing/2014/main" id="{05CA36DE-060E-43EA-8000-62B33030C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Predajné balenie</a:t>
            </a:r>
          </a:p>
        </p:txBody>
      </p:sp>
      <p:pic>
        <p:nvPicPr>
          <p:cNvPr id="42" name="Picture 2" descr="M:\New - Category Marketing\^ PowerBank\On-going Project\Consumer Headlamp_flashlight\Discovery Extension model\Visual\Pack Shot\Low res\GP_CH35_F.jpg">
            <a:extLst>
              <a:ext uri="{FF2B5EF4-FFF2-40B4-BE49-F238E27FC236}">
                <a16:creationId xmlns:a16="http://schemas.microsoft.com/office/drawing/2014/main" id="{2D815D3F-1E22-4BD8-815B-25CEEAE7F1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9" t="6735" r="10679" b="8983"/>
          <a:stretch/>
        </p:blipFill>
        <p:spPr bwMode="auto">
          <a:xfrm>
            <a:off x="1151752" y="1063357"/>
            <a:ext cx="4662186" cy="534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9" descr="M:\New - Category Marketing\^ PowerBank\On-going Project\Consumer Headlamp_flashlight\Discovery Extension model\Visual\Pack Shot\Low res\GP_CH35_B.jpg">
            <a:extLst>
              <a:ext uri="{FF2B5EF4-FFF2-40B4-BE49-F238E27FC236}">
                <a16:creationId xmlns:a16="http://schemas.microsoft.com/office/drawing/2014/main" id="{F061C4ED-3D8D-479B-A56F-DE9AD5587A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7" t="6735" r="9061" b="8983"/>
          <a:stretch/>
        </p:blipFill>
        <p:spPr bwMode="auto">
          <a:xfrm>
            <a:off x="6022697" y="1063357"/>
            <a:ext cx="4813802" cy="534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8588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Helvetica New">
      <a:majorFont>
        <a:latin typeface="HelveticaNeue MediumCond"/>
        <a:ea typeface=""/>
        <a:cs typeface=""/>
      </a:majorFont>
      <a:minorFont>
        <a:latin typeface="HelveticaNeue MediumC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69b0005d-07e8-402b-b649-f1301610d0c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BD0EA0804B0243B71371BB47AB3C9D" ma:contentTypeVersion="11" ma:contentTypeDescription="Create a new document." ma:contentTypeScope="" ma:versionID="fe6dc2b047ecf4158b82e92bbaf951ca">
  <xsd:schema xmlns:xsd="http://www.w3.org/2001/XMLSchema" xmlns:xs="http://www.w3.org/2001/XMLSchema" xmlns:p="http://schemas.microsoft.com/office/2006/metadata/properties" xmlns:ns2="69b0005d-07e8-402b-b649-f1301610d0c7" xmlns:ns3="02c910c6-f8dd-40a4-a82f-9ac745f8d0f0" targetNamespace="http://schemas.microsoft.com/office/2006/metadata/properties" ma:root="true" ma:fieldsID="f942d4cc67df5b79e701bc6c24dac888" ns2:_="" ns3:_="">
    <xsd:import namespace="69b0005d-07e8-402b-b649-f1301610d0c7"/>
    <xsd:import namespace="02c910c6-f8dd-40a4-a82f-9ac745f8d0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b0005d-07e8-402b-b649-f1301610d0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_Flow_SignoffStatus" ma:index="18" nillable="true" ma:displayName="Sign-off status" ma:internalName="Sign_x002d_off_x0020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c910c6-f8dd-40a4-a82f-9ac745f8d0f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9B0F5BB-EEF5-4275-B90A-1095EC52FE38}">
  <ds:schemaRefs>
    <ds:schemaRef ds:uri="http://schemas.microsoft.com/office/2006/metadata/properties"/>
    <ds:schemaRef ds:uri="http://schemas.microsoft.com/office/infopath/2007/PartnerControls"/>
    <ds:schemaRef ds:uri="69b0005d-07e8-402b-b649-f1301610d0c7"/>
  </ds:schemaRefs>
</ds:datastoreItem>
</file>

<file path=customXml/itemProps2.xml><?xml version="1.0" encoding="utf-8"?>
<ds:datastoreItem xmlns:ds="http://schemas.openxmlformats.org/officeDocument/2006/customXml" ds:itemID="{4B141ED8-595C-4452-8877-15A1A82F3C6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A3B88A-1EBF-4870-8949-B3700F70A7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b0005d-07e8-402b-b649-f1301610d0c7"/>
    <ds:schemaRef ds:uri="02c910c6-f8dd-40a4-a82f-9ac745f8d0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55725</TotalTime>
  <Words>422</Words>
  <Application>Microsoft Office PowerPoint</Application>
  <PresentationFormat>Širokouhlá</PresentationFormat>
  <Paragraphs>105</Paragraphs>
  <Slides>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8</vt:i4>
      </vt:variant>
    </vt:vector>
  </HeadingPairs>
  <TitlesOfParts>
    <vt:vector size="14" baseType="lpstr">
      <vt:lpstr>Arial</vt:lpstr>
      <vt:lpstr>Arial CE</vt:lpstr>
      <vt:lpstr>Calibri</vt:lpstr>
      <vt:lpstr>Helvetica</vt:lpstr>
      <vt:lpstr>HelveticaNeue MediumCond</vt:lpstr>
      <vt:lpstr>Motiv Office</vt:lpstr>
      <vt:lpstr>Predstavenie CHR35  Vysoko-svietivá multifunkčná čelovka / svietidlo </vt:lpstr>
      <vt:lpstr>V ŽIVOTE STOJÍ ZA TO OBJAVOVAŤ!</vt:lpstr>
      <vt:lpstr>Hlavné benefity CHR35</vt:lpstr>
      <vt:lpstr>Hlavné benefity CHR35 - vizuály</vt:lpstr>
      <vt:lpstr>Cieľové skupiny užívateľov</vt:lpstr>
      <vt:lpstr>Cieľové predajné kanály</vt:lpstr>
      <vt:lpstr>Prehľad parametrov čeloviek</vt:lpstr>
      <vt:lpstr>Predajné balenie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Lichton</dc:creator>
  <cp:lastModifiedBy>Treskoňová Monika</cp:lastModifiedBy>
  <cp:revision>1377</cp:revision>
  <cp:lastPrinted>2019-01-10T07:24:00Z</cp:lastPrinted>
  <dcterms:created xsi:type="dcterms:W3CDTF">2014-10-06T02:52:48Z</dcterms:created>
  <dcterms:modified xsi:type="dcterms:W3CDTF">2020-03-09T13:13:23Z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0x01010051BD0EA0804B0243B71371BB47AB3C9D</vt:lpwstr>
  </property>
</Properties>
</file>